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8" d="100"/>
          <a:sy n="68" d="100"/>
        </p:scale>
        <p:origin x="7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44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083733"/>
            <a:ext cx="7746357" cy="53283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80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Професійно-психологічна компетентність викладача</a:t>
            </a:r>
            <a:endParaRPr lang="en-US" sz="8000" dirty="0"/>
          </a:p>
        </p:txBody>
      </p:sp>
      <p:sp>
        <p:nvSpPr>
          <p:cNvPr id="6" name="Text 3"/>
          <p:cNvSpPr/>
          <p:nvPr/>
        </p:nvSpPr>
        <p:spPr>
          <a:xfrm>
            <a:off x="833199" y="4798100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3079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28556" y="607576"/>
            <a:ext cx="9315688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7"/>
              </a:lnSpc>
              <a:buNone/>
            </a:pPr>
            <a:r>
              <a:rPr lang="en-US" sz="48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Психологічна культура та успішність</a:t>
            </a:r>
            <a:endParaRPr lang="en-US" sz="48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56" y="2320052"/>
            <a:ext cx="1104781" cy="17677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64688" y="2540913"/>
            <a:ext cx="3086814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3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Психологічна культура</a:t>
            </a:r>
            <a:endParaRPr lang="en-US" sz="3200" dirty="0"/>
          </a:p>
        </p:txBody>
      </p:sp>
      <p:sp>
        <p:nvSpPr>
          <p:cNvPr id="8" name="Text 4"/>
          <p:cNvSpPr/>
          <p:nvPr/>
        </p:nvSpPr>
        <p:spPr>
          <a:xfrm>
            <a:off x="2264688" y="3018711"/>
            <a:ext cx="7879556" cy="3534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2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Розвинена психологічна культура педагога.</a:t>
            </a:r>
            <a:endParaRPr lang="en-US" sz="28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56" y="4087773"/>
            <a:ext cx="1104781" cy="176772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64688" y="4308634"/>
            <a:ext cx="2838569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3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Ефективна взаємодія</a:t>
            </a:r>
            <a:endParaRPr lang="en-US" sz="3200" dirty="0"/>
          </a:p>
        </p:txBody>
      </p:sp>
      <p:sp>
        <p:nvSpPr>
          <p:cNvPr id="11" name="Text 6"/>
          <p:cNvSpPr/>
          <p:nvPr/>
        </p:nvSpPr>
        <p:spPr>
          <a:xfrm>
            <a:off x="2264688" y="4786432"/>
            <a:ext cx="7879556" cy="3534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2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Вміння ефективно взаємодіяти з учнями</a:t>
            </a:r>
            <a:r>
              <a:rPr lang="en-US" sz="174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.</a:t>
            </a:r>
            <a:endParaRPr lang="en-US" sz="174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556" y="5855494"/>
            <a:ext cx="1104781" cy="176772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264688" y="6076355"/>
            <a:ext cx="2993708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3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Успішність здобувачів</a:t>
            </a:r>
            <a:endParaRPr lang="en-US" sz="3200" dirty="0"/>
          </a:p>
        </p:txBody>
      </p:sp>
      <p:sp>
        <p:nvSpPr>
          <p:cNvPr id="14" name="Text 8"/>
          <p:cNvSpPr/>
          <p:nvPr/>
        </p:nvSpPr>
        <p:spPr>
          <a:xfrm>
            <a:off x="2264688" y="6554153"/>
            <a:ext cx="7879556" cy="3534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2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Підвищення успішності та розвитку учнів.</a:t>
            </a:r>
            <a:endParaRPr lang="en-US" sz="2800" dirty="0"/>
          </a:p>
        </p:txBody>
      </p:sp>
      <p:pic>
        <p:nvPicPr>
          <p:cNvPr id="15" name="Image 4" descr="preencoded.pn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-98739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  <p:txBody>
          <a:bodyPr/>
          <a:lstStyle/>
          <a:p>
            <a:endParaRPr lang="uk-UA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630568" y="1749945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5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Висновок</a:t>
            </a:r>
            <a:endParaRPr lang="en-US" sz="5400" dirty="0"/>
          </a:p>
        </p:txBody>
      </p:sp>
      <p:sp>
        <p:nvSpPr>
          <p:cNvPr id="6" name="Text 3"/>
          <p:cNvSpPr/>
          <p:nvPr/>
        </p:nvSpPr>
        <p:spPr>
          <a:xfrm>
            <a:off x="5982342" y="3200907"/>
            <a:ext cx="7904401" cy="30813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uk-UA" sz="3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	</a:t>
            </a:r>
            <a:r>
              <a:rPr lang="en-US" sz="3200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Психологічна</a:t>
            </a:r>
            <a:r>
              <a:rPr lang="en-US" sz="3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компетентність викладача є запорукою успішності здобувачів освіти. Вона включає знання, вміння та розуміння внутрішнього світу учнів, що дозволяє ефективно взаємодіяти з ними та сприяти їхньому розвитку.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B8CFAB5A-07F1-4D89-ECE6-669443F0FD49}"/>
              </a:ext>
            </a:extLst>
          </p:cNvPr>
          <p:cNvSpPr/>
          <p:nvPr/>
        </p:nvSpPr>
        <p:spPr>
          <a:xfrm>
            <a:off x="-98739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  <p:txBody>
          <a:bodyPr/>
          <a:lstStyle/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91586A-1AB4-5D04-E942-929C23277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44" y="654755"/>
            <a:ext cx="13298312" cy="664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2158412" y="570526"/>
            <a:ext cx="1123214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8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Психологічна культура педагога включає:</a:t>
            </a:r>
            <a:endParaRPr lang="en-US" sz="4800" dirty="0"/>
          </a:p>
        </p:txBody>
      </p:sp>
      <p:sp>
        <p:nvSpPr>
          <p:cNvPr id="5" name="Text 3"/>
          <p:cNvSpPr/>
          <p:nvPr/>
        </p:nvSpPr>
        <p:spPr>
          <a:xfrm>
            <a:off x="914400" y="2935010"/>
            <a:ext cx="12790311" cy="20824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36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- сукупність знань з психології, вміння використовувати ці знання у роботі з учнями, а також здатність бачити за поведінкою дитини її душевний стан, рівень розвитку пізнавальних процесів, емоційно-вольової сфери, рис характеру;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914400" y="5762870"/>
            <a:ext cx="12609689" cy="16659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40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- вміння орієнтуватися в педагогічних ситуаціях, оцінювати їх, вибирати відповідні способи спілкування з конкретною дитиною і колективом учнів, адекватно ситуації впливати на психіку учня.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49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4" name="Text 2"/>
          <p:cNvSpPr/>
          <p:nvPr/>
        </p:nvSpPr>
        <p:spPr>
          <a:xfrm>
            <a:off x="1038579" y="818436"/>
            <a:ext cx="12474222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5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Ознаки психологічної неграмотності</a:t>
            </a:r>
            <a:endParaRPr lang="en-US" sz="5400" dirty="0"/>
          </a:p>
        </p:txBody>
      </p:sp>
      <p:sp>
        <p:nvSpPr>
          <p:cNvPr id="5" name="Shape 3"/>
          <p:cNvSpPr/>
          <p:nvPr/>
        </p:nvSpPr>
        <p:spPr>
          <a:xfrm>
            <a:off x="2348389" y="282511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  <a:ln/>
        </p:spPr>
      </p:sp>
      <p:sp>
        <p:nvSpPr>
          <p:cNvPr id="6" name="Text 4"/>
          <p:cNvSpPr/>
          <p:nvPr/>
        </p:nvSpPr>
        <p:spPr>
          <a:xfrm>
            <a:off x="2539365" y="2866787"/>
            <a:ext cx="11799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3070503" y="242876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36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Стереотипи</a:t>
            </a:r>
            <a:endParaRPr lang="en-US" sz="3600" dirty="0"/>
          </a:p>
        </p:txBody>
      </p:sp>
      <p:sp>
        <p:nvSpPr>
          <p:cNvPr id="8" name="Text 6"/>
          <p:cNvSpPr/>
          <p:nvPr/>
        </p:nvSpPr>
        <p:spPr>
          <a:xfrm>
            <a:off x="1557867" y="3381851"/>
            <a:ext cx="564624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Наявність стереотипів у сприйманні та оцінюванні дітей.</a:t>
            </a:r>
            <a:endParaRPr lang="uk-UA" sz="2800" dirty="0">
              <a:solidFill>
                <a:srgbClr val="F9EEE7"/>
              </a:solidFill>
              <a:latin typeface="Quattrocento" pitchFamily="34" charset="0"/>
              <a:ea typeface="Quattrocento" pitchFamily="34" charset="-122"/>
              <a:cs typeface="Quattrocento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endParaRPr lang="uk-UA" sz="2800" dirty="0">
              <a:solidFill>
                <a:srgbClr val="F9EEE7"/>
              </a:solidFill>
            </a:endParaRPr>
          </a:p>
          <a:p>
            <a:pPr marL="0" indent="0">
              <a:lnSpc>
                <a:spcPts val="2799"/>
              </a:lnSpc>
              <a:buNone/>
            </a:pP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7426285" y="282511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  <a:ln/>
        </p:spPr>
      </p:sp>
      <p:sp>
        <p:nvSpPr>
          <p:cNvPr id="10" name="Text 8"/>
          <p:cNvSpPr/>
          <p:nvPr/>
        </p:nvSpPr>
        <p:spPr>
          <a:xfrm>
            <a:off x="7586901" y="2866787"/>
            <a:ext cx="17871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Shape 11"/>
          <p:cNvSpPr/>
          <p:nvPr/>
        </p:nvSpPr>
        <p:spPr>
          <a:xfrm>
            <a:off x="2348389" y="4488418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  <a:ln/>
        </p:spPr>
        <p:txBody>
          <a:bodyPr/>
          <a:lstStyle/>
          <a:p>
            <a:endParaRPr lang="uk-UA" dirty="0"/>
          </a:p>
        </p:txBody>
      </p:sp>
      <p:sp>
        <p:nvSpPr>
          <p:cNvPr id="14" name="Text 12"/>
          <p:cNvSpPr/>
          <p:nvPr/>
        </p:nvSpPr>
        <p:spPr>
          <a:xfrm>
            <a:off x="2507694" y="4530090"/>
            <a:ext cx="18133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8726237" y="2275463"/>
            <a:ext cx="413361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36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Незнання вікових</a:t>
            </a:r>
            <a:r>
              <a:rPr lang="uk-UA" sz="36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та реальних </a:t>
            </a:r>
            <a:r>
              <a:rPr lang="en-US" sz="36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можливостей</a:t>
            </a:r>
            <a:endParaRPr lang="en-US" sz="3600" dirty="0"/>
          </a:p>
        </p:txBody>
      </p:sp>
      <p:sp>
        <p:nvSpPr>
          <p:cNvPr id="16" name="Text 14"/>
          <p:cNvSpPr/>
          <p:nvPr/>
        </p:nvSpPr>
        <p:spPr>
          <a:xfrm>
            <a:off x="8148399" y="3474491"/>
            <a:ext cx="564624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Недостатнє розуміння вікових особливостей учнів.</a:t>
            </a:r>
            <a:endParaRPr lang="en-US" sz="2800" dirty="0"/>
          </a:p>
        </p:txBody>
      </p:sp>
      <p:sp>
        <p:nvSpPr>
          <p:cNvPr id="17" name="Shape 15"/>
          <p:cNvSpPr/>
          <p:nvPr/>
        </p:nvSpPr>
        <p:spPr>
          <a:xfrm>
            <a:off x="7426285" y="4488418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  <a:ln/>
        </p:spPr>
      </p:sp>
      <p:sp>
        <p:nvSpPr>
          <p:cNvPr id="18" name="Text 16"/>
          <p:cNvSpPr/>
          <p:nvPr/>
        </p:nvSpPr>
        <p:spPr>
          <a:xfrm>
            <a:off x="7591544" y="4530090"/>
            <a:ext cx="16930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2852022" y="4632960"/>
            <a:ext cx="334839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buNone/>
            </a:pPr>
            <a:r>
              <a:rPr lang="en-US" sz="36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Недемократичний </a:t>
            </a:r>
            <a:endParaRPr lang="uk-UA" sz="3600" dirty="0">
              <a:solidFill>
                <a:srgbClr val="FFD9BE"/>
              </a:solidFill>
              <a:latin typeface="Quattrocento" pitchFamily="34" charset="0"/>
              <a:ea typeface="Quattrocento" pitchFamily="34" charset="-122"/>
              <a:cs typeface="Quattrocento" pitchFamily="34" charset="-12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стиль</a:t>
            </a:r>
            <a:endParaRPr lang="en-US" sz="3600" dirty="0"/>
          </a:p>
        </p:txBody>
      </p:sp>
      <p:sp>
        <p:nvSpPr>
          <p:cNvPr id="20" name="Text 18"/>
          <p:cNvSpPr/>
          <p:nvPr/>
        </p:nvSpPr>
        <p:spPr>
          <a:xfrm>
            <a:off x="1668952" y="5829776"/>
            <a:ext cx="564624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Недемократичний стиль спілкування з учнями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.</a:t>
            </a:r>
            <a:endParaRPr lang="en-US" sz="1750" dirty="0"/>
          </a:p>
        </p:txBody>
      </p:sp>
      <p:sp>
        <p:nvSpPr>
          <p:cNvPr id="22" name="Text 20"/>
          <p:cNvSpPr/>
          <p:nvPr/>
        </p:nvSpPr>
        <p:spPr>
          <a:xfrm>
            <a:off x="2509838" y="6540579"/>
            <a:ext cx="17704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endParaRPr lang="en-US" sz="2624" dirty="0"/>
          </a:p>
        </p:txBody>
      </p:sp>
      <p:sp>
        <p:nvSpPr>
          <p:cNvPr id="23" name="Text 21"/>
          <p:cNvSpPr/>
          <p:nvPr/>
        </p:nvSpPr>
        <p:spPr>
          <a:xfrm>
            <a:off x="8647214" y="474395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36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Явище дидактогенії</a:t>
            </a:r>
            <a:endParaRPr lang="en-US" sz="3600" dirty="0"/>
          </a:p>
        </p:txBody>
      </p:sp>
      <p:sp>
        <p:nvSpPr>
          <p:cNvPr id="24" name="Text 22"/>
          <p:cNvSpPr/>
          <p:nvPr/>
        </p:nvSpPr>
        <p:spPr>
          <a:xfrm>
            <a:off x="3070503" y="7055644"/>
            <a:ext cx="9211389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7B2B231-A26D-9818-48F3-C97500070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132" y="5311422"/>
            <a:ext cx="3920067" cy="2613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88287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44284" y="586485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8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Психологічна готовність до вчительської праці</a:t>
            </a:r>
            <a:endParaRPr lang="en-US" sz="4800" dirty="0"/>
          </a:p>
        </p:txBody>
      </p:sp>
      <p:sp>
        <p:nvSpPr>
          <p:cNvPr id="6" name="Shape 3"/>
          <p:cNvSpPr/>
          <p:nvPr/>
        </p:nvSpPr>
        <p:spPr>
          <a:xfrm>
            <a:off x="388858" y="3396129"/>
            <a:ext cx="4986457" cy="1635562"/>
          </a:xfrm>
          <a:prstGeom prst="roundRect">
            <a:avLst>
              <a:gd name="adj" fmla="val 4076"/>
            </a:avLst>
          </a:prstGeom>
          <a:solidFill>
            <a:srgbClr val="234A49"/>
          </a:solidFill>
          <a:ln/>
        </p:spPr>
      </p:sp>
      <p:sp>
        <p:nvSpPr>
          <p:cNvPr id="7" name="Text 4"/>
          <p:cNvSpPr/>
          <p:nvPr/>
        </p:nvSpPr>
        <p:spPr>
          <a:xfrm>
            <a:off x="1055370" y="362902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36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Бажання навчати</a:t>
            </a:r>
            <a:endParaRPr lang="en-US" sz="3600" dirty="0"/>
          </a:p>
        </p:txBody>
      </p:sp>
      <p:sp>
        <p:nvSpPr>
          <p:cNvPr id="8" name="Text 5"/>
          <p:cNvSpPr/>
          <p:nvPr/>
        </p:nvSpPr>
        <p:spPr>
          <a:xfrm>
            <a:off x="237067" y="4109442"/>
            <a:ext cx="527191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Бажання навчати і виховувати, інтерес до вчительської праці.</a:t>
            </a:r>
            <a:endParaRPr lang="en-US" sz="2800" dirty="0"/>
          </a:p>
        </p:txBody>
      </p:sp>
      <p:sp>
        <p:nvSpPr>
          <p:cNvPr id="9" name="Shape 6"/>
          <p:cNvSpPr/>
          <p:nvPr/>
        </p:nvSpPr>
        <p:spPr>
          <a:xfrm>
            <a:off x="5597485" y="3406854"/>
            <a:ext cx="4542115" cy="1635562"/>
          </a:xfrm>
          <a:prstGeom prst="roundRect">
            <a:avLst>
              <a:gd name="adj" fmla="val 4076"/>
            </a:avLst>
          </a:prstGeom>
          <a:solidFill>
            <a:srgbClr val="234A49"/>
          </a:solidFill>
          <a:ln/>
        </p:spPr>
      </p:sp>
      <p:sp>
        <p:nvSpPr>
          <p:cNvPr id="10" name="Text 7"/>
          <p:cNvSpPr/>
          <p:nvPr/>
        </p:nvSpPr>
        <p:spPr>
          <a:xfrm>
            <a:off x="5819656" y="362902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36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Любов до дітей</a:t>
            </a:r>
            <a:endParaRPr lang="en-US" sz="3600" dirty="0"/>
          </a:p>
        </p:txBody>
      </p:sp>
      <p:sp>
        <p:nvSpPr>
          <p:cNvPr id="11" name="Text 8"/>
          <p:cNvSpPr/>
          <p:nvPr/>
        </p:nvSpPr>
        <p:spPr>
          <a:xfrm>
            <a:off x="5819656" y="4109442"/>
            <a:ext cx="431994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Любов, повага до дітей, гуманні почуття.</a:t>
            </a:r>
            <a:endParaRPr lang="en-US" sz="2800" dirty="0"/>
          </a:p>
        </p:txBody>
      </p:sp>
      <p:sp>
        <p:nvSpPr>
          <p:cNvPr id="12" name="Shape 9"/>
          <p:cNvSpPr/>
          <p:nvPr/>
        </p:nvSpPr>
        <p:spPr>
          <a:xfrm>
            <a:off x="833199" y="5264587"/>
            <a:ext cx="9306401" cy="1280160"/>
          </a:xfrm>
          <a:prstGeom prst="roundRect">
            <a:avLst>
              <a:gd name="adj" fmla="val 5207"/>
            </a:avLst>
          </a:prstGeom>
          <a:solidFill>
            <a:srgbClr val="234A49"/>
          </a:solidFill>
          <a:ln/>
        </p:spPr>
      </p:sp>
      <p:sp>
        <p:nvSpPr>
          <p:cNvPr id="13" name="Text 10"/>
          <p:cNvSpPr/>
          <p:nvPr/>
        </p:nvSpPr>
        <p:spPr>
          <a:xfrm>
            <a:off x="1055370" y="5486757"/>
            <a:ext cx="46799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36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Прагнення до самовдосконалення</a:t>
            </a:r>
            <a:endParaRPr lang="en-US" sz="3600" dirty="0"/>
          </a:p>
        </p:txBody>
      </p:sp>
      <p:sp>
        <p:nvSpPr>
          <p:cNvPr id="14" name="Text 11"/>
          <p:cNvSpPr/>
          <p:nvPr/>
        </p:nvSpPr>
        <p:spPr>
          <a:xfrm>
            <a:off x="1055370" y="5967174"/>
            <a:ext cx="886206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Орієнтація на власний прогрес, реалізацію потенціалу.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458516"/>
            <a:ext cx="777799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8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Рівні психологічної культури</a:t>
            </a:r>
            <a:endParaRPr lang="en-US" sz="4800" dirty="0"/>
          </a:p>
        </p:txBody>
      </p:sp>
      <p:sp>
        <p:nvSpPr>
          <p:cNvPr id="6" name="Shape 3"/>
          <p:cNvSpPr/>
          <p:nvPr/>
        </p:nvSpPr>
        <p:spPr>
          <a:xfrm>
            <a:off x="1152644" y="2486144"/>
            <a:ext cx="27742" cy="4284821"/>
          </a:xfrm>
          <a:prstGeom prst="rect">
            <a:avLst/>
          </a:prstGeom>
          <a:solidFill>
            <a:srgbClr val="EF9C82"/>
          </a:solidFill>
          <a:ln/>
        </p:spPr>
      </p:sp>
      <p:sp>
        <p:nvSpPr>
          <p:cNvPr id="7" name="Shape 4"/>
          <p:cNvSpPr/>
          <p:nvPr/>
        </p:nvSpPr>
        <p:spPr>
          <a:xfrm>
            <a:off x="1416427" y="2895779"/>
            <a:ext cx="777597" cy="27742"/>
          </a:xfrm>
          <a:prstGeom prst="rect">
            <a:avLst/>
          </a:prstGeom>
          <a:solidFill>
            <a:srgbClr val="EF9C82"/>
          </a:solidFill>
          <a:ln/>
        </p:spPr>
      </p:sp>
      <p:sp>
        <p:nvSpPr>
          <p:cNvPr id="8" name="Shape 5"/>
          <p:cNvSpPr/>
          <p:nvPr/>
        </p:nvSpPr>
        <p:spPr>
          <a:xfrm>
            <a:off x="916484" y="2659737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  <a:ln/>
        </p:spPr>
      </p:sp>
      <p:sp>
        <p:nvSpPr>
          <p:cNvPr id="9" name="Text 6"/>
          <p:cNvSpPr/>
          <p:nvPr/>
        </p:nvSpPr>
        <p:spPr>
          <a:xfrm>
            <a:off x="1107460" y="2701409"/>
            <a:ext cx="11799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2388513" y="2708315"/>
            <a:ext cx="352341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36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Психологічна грамотність</a:t>
            </a:r>
            <a:endParaRPr lang="en-US" sz="3600" dirty="0"/>
          </a:p>
        </p:txBody>
      </p:sp>
      <p:sp>
        <p:nvSpPr>
          <p:cNvPr id="11" name="Text 8"/>
          <p:cNvSpPr/>
          <p:nvPr/>
        </p:nvSpPr>
        <p:spPr>
          <a:xfrm>
            <a:off x="2388513" y="3188732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Базовий рівень знань з психології.</a:t>
            </a:r>
            <a:endParaRPr lang="en-US" sz="2800" dirty="0"/>
          </a:p>
        </p:txBody>
      </p:sp>
      <p:sp>
        <p:nvSpPr>
          <p:cNvPr id="12" name="Shape 9"/>
          <p:cNvSpPr/>
          <p:nvPr/>
        </p:nvSpPr>
        <p:spPr>
          <a:xfrm>
            <a:off x="1416427" y="4398109"/>
            <a:ext cx="777597" cy="27742"/>
          </a:xfrm>
          <a:prstGeom prst="rect">
            <a:avLst/>
          </a:prstGeom>
          <a:solidFill>
            <a:srgbClr val="EF9C82"/>
          </a:solidFill>
          <a:ln/>
        </p:spPr>
      </p:sp>
      <p:sp>
        <p:nvSpPr>
          <p:cNvPr id="13" name="Shape 10"/>
          <p:cNvSpPr/>
          <p:nvPr/>
        </p:nvSpPr>
        <p:spPr>
          <a:xfrm>
            <a:off x="916484" y="4162068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  <a:ln/>
        </p:spPr>
      </p:sp>
      <p:sp>
        <p:nvSpPr>
          <p:cNvPr id="14" name="Text 11"/>
          <p:cNvSpPr/>
          <p:nvPr/>
        </p:nvSpPr>
        <p:spPr>
          <a:xfrm>
            <a:off x="1077099" y="4203740"/>
            <a:ext cx="17871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2388513" y="4210645"/>
            <a:ext cx="401335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36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Психологічна компетентність</a:t>
            </a:r>
            <a:endParaRPr lang="en-US" sz="3600" dirty="0"/>
          </a:p>
        </p:txBody>
      </p:sp>
      <p:sp>
        <p:nvSpPr>
          <p:cNvPr id="16" name="Text 13"/>
          <p:cNvSpPr/>
          <p:nvPr/>
        </p:nvSpPr>
        <p:spPr>
          <a:xfrm>
            <a:off x="2388513" y="4691063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Вміння застосовувати психологічні знання </a:t>
            </a:r>
            <a:endParaRPr lang="uk-UA" sz="2800" dirty="0">
              <a:solidFill>
                <a:srgbClr val="F9EEE7"/>
              </a:solidFill>
              <a:latin typeface="Quattrocento" pitchFamily="34" charset="0"/>
              <a:ea typeface="Quattrocento" pitchFamily="34" charset="-122"/>
              <a:cs typeface="Quattrocento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2800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на</a:t>
            </a:r>
            <a:r>
              <a:rPr lang="en-US" sz="2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практиці.</a:t>
            </a:r>
            <a:endParaRPr lang="en-US" sz="2800" dirty="0"/>
          </a:p>
        </p:txBody>
      </p:sp>
      <p:sp>
        <p:nvSpPr>
          <p:cNvPr id="17" name="Shape 14"/>
          <p:cNvSpPr/>
          <p:nvPr/>
        </p:nvSpPr>
        <p:spPr>
          <a:xfrm>
            <a:off x="1416427" y="5900440"/>
            <a:ext cx="777597" cy="27742"/>
          </a:xfrm>
          <a:prstGeom prst="rect">
            <a:avLst/>
          </a:prstGeom>
          <a:solidFill>
            <a:srgbClr val="EF9C82"/>
          </a:solidFill>
          <a:ln/>
        </p:spPr>
      </p:sp>
      <p:sp>
        <p:nvSpPr>
          <p:cNvPr id="18" name="Shape 15"/>
          <p:cNvSpPr/>
          <p:nvPr/>
        </p:nvSpPr>
        <p:spPr>
          <a:xfrm>
            <a:off x="916484" y="5664398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  <a:ln/>
        </p:spPr>
      </p:sp>
      <p:sp>
        <p:nvSpPr>
          <p:cNvPr id="19" name="Text 16"/>
          <p:cNvSpPr/>
          <p:nvPr/>
        </p:nvSpPr>
        <p:spPr>
          <a:xfrm>
            <a:off x="1075789" y="5706070"/>
            <a:ext cx="18133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7"/>
          <p:cNvSpPr/>
          <p:nvPr/>
        </p:nvSpPr>
        <p:spPr>
          <a:xfrm>
            <a:off x="2388513" y="5712976"/>
            <a:ext cx="38557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36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Зріла психологічна культура</a:t>
            </a:r>
            <a:endParaRPr lang="en-US" sz="3600" dirty="0"/>
          </a:p>
        </p:txBody>
      </p:sp>
      <p:sp>
        <p:nvSpPr>
          <p:cNvPr id="21" name="Text 18"/>
          <p:cNvSpPr/>
          <p:nvPr/>
        </p:nvSpPr>
        <p:spPr>
          <a:xfrm>
            <a:off x="2388513" y="6193393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Високий рівень психологічної </a:t>
            </a:r>
            <a:r>
              <a:rPr lang="en-US" sz="2800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культури</a:t>
            </a:r>
            <a:r>
              <a:rPr lang="en-US" sz="2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</a:t>
            </a:r>
            <a:endParaRPr lang="uk-UA" sz="2800" dirty="0">
              <a:solidFill>
                <a:srgbClr val="F9EEE7"/>
              </a:solidFill>
              <a:latin typeface="Quattrocento" pitchFamily="34" charset="0"/>
              <a:ea typeface="Quattrocento" pitchFamily="34" charset="-122"/>
              <a:cs typeface="Quattrocento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2800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та</a:t>
            </a:r>
            <a:r>
              <a:rPr lang="en-US" sz="2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самовдосконалення.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-18709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970845" y="782241"/>
            <a:ext cx="12395200" cy="22217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374"/>
              </a:lnSpc>
              <a:buNone/>
            </a:pPr>
            <a:r>
              <a:rPr lang="uk-UA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	</a:t>
            </a:r>
            <a:r>
              <a:rPr lang="en-US" sz="4400" dirty="0" err="1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Слово</a:t>
            </a: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</a:t>
            </a:r>
            <a:r>
              <a:rPr lang="en-US" sz="4400" b="1" u="sng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«компетентність»</a:t>
            </a: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походить від латинського слова competens (competentis), що в перекладі означає «належний», «здібний».</a:t>
            </a:r>
            <a:endParaRPr lang="en-US" sz="4400" dirty="0"/>
          </a:p>
        </p:txBody>
      </p:sp>
      <p:sp>
        <p:nvSpPr>
          <p:cNvPr id="5" name="Text 3"/>
          <p:cNvSpPr/>
          <p:nvPr/>
        </p:nvSpPr>
        <p:spPr>
          <a:xfrm>
            <a:off x="756357" y="3226118"/>
            <a:ext cx="12700000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374"/>
              </a:lnSpc>
              <a:buNone/>
            </a:pPr>
            <a:r>
              <a:rPr lang="uk-UA" sz="4400" b="1" i="1" u="sng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	</a:t>
            </a:r>
            <a:r>
              <a:rPr lang="en-US" sz="4400" b="1" i="1" u="sng" dirty="0" err="1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Компетенція</a:t>
            </a: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– це коло повноважень якої-небудь установи або особи; коло питань, у яких ця особа має знання, досвід.</a:t>
            </a:r>
            <a:endParaRPr lang="en-US" sz="4400" dirty="0"/>
          </a:p>
        </p:txBody>
      </p:sp>
      <p:sp>
        <p:nvSpPr>
          <p:cNvPr id="6" name="Text 4"/>
          <p:cNvSpPr/>
          <p:nvPr/>
        </p:nvSpPr>
        <p:spPr>
          <a:xfrm>
            <a:off x="756357" y="5450146"/>
            <a:ext cx="12700000" cy="22217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374"/>
              </a:lnSpc>
              <a:buNone/>
            </a:pPr>
            <a:r>
              <a:rPr lang="uk-UA" sz="4400" b="1" i="1" u="sng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	</a:t>
            </a:r>
            <a:r>
              <a:rPr lang="en-US" sz="4400" b="1" i="1" u="sng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Компетентність</a:t>
            </a: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– це певна сума знань особи, які дозволяють її судити про що-небудь, висловлював переконливу, авторитетну думку.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33867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2179056" y="702588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5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Елементи професійно-педагогічної компетентності:</a:t>
            </a:r>
            <a:endParaRPr lang="en-US" sz="5400" dirty="0"/>
          </a:p>
        </p:txBody>
      </p:sp>
      <p:sp>
        <p:nvSpPr>
          <p:cNvPr id="5" name="Text 3"/>
          <p:cNvSpPr/>
          <p:nvPr/>
        </p:nvSpPr>
        <p:spPr>
          <a:xfrm>
            <a:off x="378502" y="3648313"/>
            <a:ext cx="3601107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</a:t>
            </a:r>
            <a:r>
              <a:rPr lang="en-US" sz="3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Професійна компетентність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697551" y="4884577"/>
            <a:ext cx="296300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Знання предмета та вміння його викладати.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7315200" y="3279708"/>
            <a:ext cx="3601107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3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Соціально-психологічна компетентність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7680432" y="4849719"/>
            <a:ext cx="287064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Вміння ефективно взаємодіяти з учнями.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10661627" y="3648313"/>
            <a:ext cx="3569580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3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Аутопсихологічна компетентність</a:t>
            </a:r>
            <a:endParaRPr lang="en-US" sz="3200" dirty="0"/>
          </a:p>
        </p:txBody>
      </p:sp>
      <p:sp>
        <p:nvSpPr>
          <p:cNvPr id="10" name="Text 8"/>
          <p:cNvSpPr/>
          <p:nvPr/>
        </p:nvSpPr>
        <p:spPr>
          <a:xfrm>
            <a:off x="10661627" y="4884577"/>
            <a:ext cx="341561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Здатність до самоаналізу </a:t>
            </a:r>
            <a:r>
              <a:rPr lang="en-US" sz="2800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та</a:t>
            </a:r>
            <a:r>
              <a:rPr lang="en-US" sz="2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самовдосконалення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3998056" y="3598128"/>
            <a:ext cx="3183467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3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Методична компетентність</a:t>
            </a:r>
            <a:endParaRPr lang="en-US" sz="3200" dirty="0"/>
          </a:p>
        </p:txBody>
      </p:sp>
      <p:sp>
        <p:nvSpPr>
          <p:cNvPr id="12" name="Text 10"/>
          <p:cNvSpPr/>
          <p:nvPr/>
        </p:nvSpPr>
        <p:spPr>
          <a:xfrm>
            <a:off x="4117924" y="4912041"/>
            <a:ext cx="242578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uk-UA" sz="2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М</a:t>
            </a:r>
            <a:r>
              <a:rPr lang="en-US" sz="2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етодичний багаж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2072429" y="624424"/>
            <a:ext cx="1102894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8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Психологічна компетентність вчителя</a:t>
            </a:r>
            <a:endParaRPr lang="uk-UA" sz="4800" dirty="0">
              <a:solidFill>
                <a:srgbClr val="FFD9BE"/>
              </a:solidFill>
              <a:latin typeface="Quattrocento" pitchFamily="34" charset="0"/>
              <a:ea typeface="Quattrocento" pitchFamily="34" charset="-122"/>
              <a:cs typeface="Quattrocento" pitchFamily="34" charset="-120"/>
            </a:endParaRPr>
          </a:p>
          <a:p>
            <a:pPr marL="0" indent="0">
              <a:lnSpc>
                <a:spcPts val="5468"/>
              </a:lnSpc>
              <a:buNone/>
            </a:pPr>
            <a:r>
              <a:rPr lang="uk-UA" sz="4800" dirty="0">
                <a:solidFill>
                  <a:srgbClr val="FFD9BE"/>
                </a:solidFill>
              </a:rPr>
              <a:t>(відповідно до Професійного стандарту)</a:t>
            </a:r>
            <a:endParaRPr lang="en-US" sz="4800" dirty="0"/>
          </a:p>
        </p:txBody>
      </p:sp>
      <p:sp>
        <p:nvSpPr>
          <p:cNvPr id="5" name="Shape 3"/>
          <p:cNvSpPr/>
          <p:nvPr/>
        </p:nvSpPr>
        <p:spPr>
          <a:xfrm>
            <a:off x="2348389" y="3123724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  <a:ln/>
        </p:spPr>
      </p:sp>
      <p:sp>
        <p:nvSpPr>
          <p:cNvPr id="6" name="Text 4"/>
          <p:cNvSpPr/>
          <p:nvPr/>
        </p:nvSpPr>
        <p:spPr>
          <a:xfrm>
            <a:off x="2539365" y="3165396"/>
            <a:ext cx="11799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3070502" y="2892791"/>
            <a:ext cx="413361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Врахування особливостей учнів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2348389" y="3855071"/>
            <a:ext cx="485572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Здатність визначати і враховувати вікові та індивідуальні особливості учнів.</a:t>
            </a:r>
            <a:endParaRPr lang="en-US" sz="2400" dirty="0"/>
          </a:p>
        </p:txBody>
      </p:sp>
      <p:sp>
        <p:nvSpPr>
          <p:cNvPr id="9" name="Shape 7"/>
          <p:cNvSpPr/>
          <p:nvPr/>
        </p:nvSpPr>
        <p:spPr>
          <a:xfrm>
            <a:off x="7426285" y="3123724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  <a:ln/>
        </p:spPr>
      </p:sp>
      <p:sp>
        <p:nvSpPr>
          <p:cNvPr id="10" name="Text 8"/>
          <p:cNvSpPr/>
          <p:nvPr/>
        </p:nvSpPr>
        <p:spPr>
          <a:xfrm>
            <a:off x="7586901" y="3165396"/>
            <a:ext cx="17871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8148399" y="2965669"/>
            <a:ext cx="413361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Розвиток позитивної самооцінки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8148399" y="3874946"/>
            <a:ext cx="584982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Вміння використовувати стратегії, що сприяють розвитку позитивної самооцінки учнів.</a:t>
            </a:r>
            <a:endParaRPr lang="en-US" sz="2400" dirty="0"/>
          </a:p>
        </p:txBody>
      </p:sp>
      <p:sp>
        <p:nvSpPr>
          <p:cNvPr id="13" name="Shape 11"/>
          <p:cNvSpPr/>
          <p:nvPr/>
        </p:nvSpPr>
        <p:spPr>
          <a:xfrm>
            <a:off x="2348389" y="548961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  <a:ln/>
        </p:spPr>
      </p:sp>
      <p:sp>
        <p:nvSpPr>
          <p:cNvPr id="14" name="Text 12"/>
          <p:cNvSpPr/>
          <p:nvPr/>
        </p:nvSpPr>
        <p:spPr>
          <a:xfrm>
            <a:off x="2507694" y="5531287"/>
            <a:ext cx="18133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3070503" y="5565934"/>
            <a:ext cx="309205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Формування мотивації</a:t>
            </a:r>
            <a:endParaRPr lang="en-US" sz="2800" dirty="0"/>
          </a:p>
        </p:txBody>
      </p:sp>
      <p:sp>
        <p:nvSpPr>
          <p:cNvPr id="16" name="Text 14"/>
          <p:cNvSpPr/>
          <p:nvPr/>
        </p:nvSpPr>
        <p:spPr>
          <a:xfrm>
            <a:off x="2348388" y="6224051"/>
            <a:ext cx="485572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Здатність формувати мотивацію учнів та організовувати їхню пізнавальну діяльність.</a:t>
            </a:r>
            <a:endParaRPr lang="en-US" sz="2400" dirty="0"/>
          </a:p>
        </p:txBody>
      </p:sp>
      <p:sp>
        <p:nvSpPr>
          <p:cNvPr id="17" name="Shape 15"/>
          <p:cNvSpPr/>
          <p:nvPr/>
        </p:nvSpPr>
        <p:spPr>
          <a:xfrm>
            <a:off x="7426285" y="548961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  <a:ln/>
        </p:spPr>
      </p:sp>
      <p:sp>
        <p:nvSpPr>
          <p:cNvPr id="18" name="Text 16"/>
          <p:cNvSpPr/>
          <p:nvPr/>
        </p:nvSpPr>
        <p:spPr>
          <a:xfrm>
            <a:off x="7591544" y="5531287"/>
            <a:ext cx="16930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148399" y="5565934"/>
            <a:ext cx="31343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Формування спільноти</a:t>
            </a:r>
            <a:endParaRPr lang="en-US" sz="2800" dirty="0"/>
          </a:p>
        </p:txBody>
      </p:sp>
      <p:sp>
        <p:nvSpPr>
          <p:cNvPr id="20" name="Text 18"/>
          <p:cNvSpPr/>
          <p:nvPr/>
        </p:nvSpPr>
        <p:spPr>
          <a:xfrm>
            <a:off x="8148399" y="6224051"/>
            <a:ext cx="545471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Вміння формувати спільноту учнів, у якій кожен відчуває себе її частиною.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126099" y="973218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8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Актуальність психологічної компетентності</a:t>
            </a:r>
            <a:endParaRPr lang="en-US" sz="4800" dirty="0"/>
          </a:p>
        </p:txBody>
      </p:sp>
      <p:sp>
        <p:nvSpPr>
          <p:cNvPr id="7" name="Shape 4"/>
          <p:cNvSpPr/>
          <p:nvPr/>
        </p:nvSpPr>
        <p:spPr>
          <a:xfrm>
            <a:off x="2448758" y="3451264"/>
            <a:ext cx="3163014" cy="3048953"/>
          </a:xfrm>
          <a:prstGeom prst="roundRect">
            <a:avLst>
              <a:gd name="adj" fmla="val 2186"/>
            </a:avLst>
          </a:prstGeom>
          <a:solidFill>
            <a:srgbClr val="234A49"/>
          </a:solidFill>
          <a:ln/>
        </p:spPr>
      </p:sp>
      <p:sp>
        <p:nvSpPr>
          <p:cNvPr id="8" name="Text 5"/>
          <p:cNvSpPr/>
          <p:nvPr/>
        </p:nvSpPr>
        <p:spPr>
          <a:xfrm>
            <a:off x="2348389" y="3673435"/>
            <a:ext cx="294084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3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Безперервний розвиток</a:t>
            </a:r>
            <a:endParaRPr lang="en-US" sz="3200" dirty="0"/>
          </a:p>
        </p:txBody>
      </p:sp>
      <p:sp>
        <p:nvSpPr>
          <p:cNvPr id="9" name="Text 6"/>
          <p:cNvSpPr/>
          <p:nvPr/>
        </p:nvSpPr>
        <p:spPr>
          <a:xfrm>
            <a:off x="2171541" y="4678740"/>
            <a:ext cx="3784203" cy="220748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Педагог-професіонал ніколи не може вважати свою концепцію остаточно завершеною.</a:t>
            </a:r>
            <a:endParaRPr lang="en-US" sz="2400" dirty="0"/>
          </a:p>
        </p:txBody>
      </p:sp>
      <p:sp>
        <p:nvSpPr>
          <p:cNvPr id="10" name="Shape 7"/>
          <p:cNvSpPr/>
          <p:nvPr/>
        </p:nvSpPr>
        <p:spPr>
          <a:xfrm>
            <a:off x="5921419" y="3472851"/>
            <a:ext cx="3163014" cy="3048953"/>
          </a:xfrm>
          <a:prstGeom prst="roundRect">
            <a:avLst>
              <a:gd name="adj" fmla="val 2186"/>
            </a:avLst>
          </a:prstGeom>
          <a:solidFill>
            <a:srgbClr val="234A49"/>
          </a:solidFill>
          <a:ln/>
        </p:spPr>
      </p:sp>
      <p:sp>
        <p:nvSpPr>
          <p:cNvPr id="11" name="Text 8"/>
          <p:cNvSpPr/>
          <p:nvPr/>
        </p:nvSpPr>
        <p:spPr>
          <a:xfrm>
            <a:off x="5955744" y="3673435"/>
            <a:ext cx="271867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3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Важливість психології</a:t>
            </a:r>
            <a:endParaRPr lang="en-US" sz="3200" dirty="0"/>
          </a:p>
        </p:txBody>
      </p:sp>
      <p:sp>
        <p:nvSpPr>
          <p:cNvPr id="12" name="Text 9"/>
          <p:cNvSpPr/>
          <p:nvPr/>
        </p:nvSpPr>
        <p:spPr>
          <a:xfrm>
            <a:off x="6056114" y="4379357"/>
            <a:ext cx="316301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Психологічна компетентність є ключовою для успішності педагогічної діяльності.</a:t>
            </a:r>
            <a:endParaRPr lang="en-US" sz="2400" dirty="0"/>
          </a:p>
        </p:txBody>
      </p:sp>
      <p:sp>
        <p:nvSpPr>
          <p:cNvPr id="13" name="Shape 10"/>
          <p:cNvSpPr/>
          <p:nvPr/>
        </p:nvSpPr>
        <p:spPr>
          <a:xfrm>
            <a:off x="9340929" y="3451265"/>
            <a:ext cx="3163014" cy="3048953"/>
          </a:xfrm>
          <a:prstGeom prst="roundRect">
            <a:avLst>
              <a:gd name="adj" fmla="val 2186"/>
            </a:avLst>
          </a:prstGeom>
          <a:solidFill>
            <a:srgbClr val="234A49"/>
          </a:solidFill>
          <a:ln/>
        </p:spPr>
      </p:sp>
      <p:sp>
        <p:nvSpPr>
          <p:cNvPr id="14" name="Text 11"/>
          <p:cNvSpPr/>
          <p:nvPr/>
        </p:nvSpPr>
        <p:spPr>
          <a:xfrm>
            <a:off x="9340929" y="3673435"/>
            <a:ext cx="271867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3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Вплив на учнів</a:t>
            </a:r>
            <a:endParaRPr lang="en-US" sz="3200" dirty="0"/>
          </a:p>
        </p:txBody>
      </p:sp>
      <p:sp>
        <p:nvSpPr>
          <p:cNvPr id="15" name="Text 12"/>
          <p:cNvSpPr/>
          <p:nvPr/>
        </p:nvSpPr>
        <p:spPr>
          <a:xfrm>
            <a:off x="9319498" y="4320008"/>
            <a:ext cx="334010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Психологічна компетентність вчителя безпосередньо впливає на успішність здобувачів освіти</a:t>
            </a:r>
            <a:r>
              <a:rPr lang="en-US" sz="2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.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462</Words>
  <Application>Microsoft Office PowerPoint</Application>
  <PresentationFormat>Произвольный</PresentationFormat>
  <Paragraphs>89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Quattrocento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kipfk</cp:lastModifiedBy>
  <cp:revision>7</cp:revision>
  <dcterms:created xsi:type="dcterms:W3CDTF">2024-03-24T20:38:01Z</dcterms:created>
  <dcterms:modified xsi:type="dcterms:W3CDTF">2024-03-25T20:33:36Z</dcterms:modified>
</cp:coreProperties>
</file>