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3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73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1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09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14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27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74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6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19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A852-671E-4ED2-AC41-25A730E3DF7E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0A53-63FF-4704-A5CC-5F3AA1893A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9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7883" cy="6860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1447800"/>
            <a:ext cx="8737600" cy="3647547"/>
          </a:xfrm>
        </p:spPr>
        <p:txBody>
          <a:bodyPr>
            <a:normAutofit/>
          </a:bodyPr>
          <a:lstStyle/>
          <a:p>
            <a:pPr algn="ctr"/>
            <a:r>
              <a:rPr lang="uk-UA" sz="4934" b="1">
                <a:latin typeface="Mistral" panose="03090702030407020403" pitchFamily="66" charset="0"/>
              </a:rPr>
              <a:t>Звіт про роботу </a:t>
            </a:r>
            <a:r>
              <a:rPr lang="uk-UA" sz="4934" b="1" dirty="0">
                <a:latin typeface="Mistral" panose="03090702030407020403" pitchFamily="66" charset="0"/>
              </a:rPr>
              <a:t>викладачів циклової комісії психолого – педагогічних </a:t>
            </a:r>
            <a:r>
              <a:rPr lang="uk-UA" sz="4934" b="1">
                <a:latin typeface="Mistral" panose="03090702030407020403" pitchFamily="66" charset="0"/>
              </a:rPr>
              <a:t>дисциплін за</a:t>
            </a:r>
            <a:br>
              <a:rPr lang="uk-UA" sz="4934" b="1" dirty="0">
                <a:latin typeface="Mistral" panose="03090702030407020403" pitchFamily="66" charset="0"/>
              </a:rPr>
            </a:br>
            <a:r>
              <a:rPr lang="uk-UA" sz="4934" b="1" dirty="0">
                <a:latin typeface="Mistral" panose="03090702030407020403" pitchFamily="66" charset="0"/>
              </a:rPr>
              <a:t>2023 – 2024 </a:t>
            </a:r>
            <a:r>
              <a:rPr lang="uk-UA" sz="4934" b="1" dirty="0" err="1">
                <a:latin typeface="Mistral" panose="03090702030407020403" pitchFamily="66" charset="0"/>
              </a:rPr>
              <a:t>н.р</a:t>
            </a:r>
            <a:r>
              <a:rPr lang="uk-UA" sz="4934" b="1" dirty="0">
                <a:latin typeface="Mistral" panose="03090702030407020403" pitchFamily="66" charset="0"/>
              </a:rPr>
              <a:t>.</a:t>
            </a:r>
            <a:endParaRPr lang="ru-RU" sz="4934" b="1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4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63" y="513028"/>
            <a:ext cx="9272451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Успішний захист курсового </a:t>
            </a:r>
            <a:r>
              <a:rPr lang="uk-UA" dirty="0" err="1"/>
              <a:t>проєкту</a:t>
            </a:r>
            <a:r>
              <a:rPr lang="uk-UA" dirty="0"/>
              <a:t> свідчить про знання студентів та здатність застосовувати їх на практиці, вирішувати виробничі та педагогічні завдання.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576" y="1727673"/>
            <a:ext cx="2641829" cy="3523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733" y="328140"/>
            <a:ext cx="2808467" cy="3743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823" y="3276601"/>
            <a:ext cx="2556477" cy="34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92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60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179917"/>
            <a:ext cx="2771888" cy="61656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1498" y="799308"/>
            <a:ext cx="6544491" cy="2988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/>
              <a:t>25 квітня на базі Інженерно – педагогічного факультету Тернопільського національного педагогічного університету ім. </a:t>
            </a:r>
            <a:r>
              <a:rPr lang="uk-UA" sz="2400" dirty="0" err="1"/>
              <a:t>В.Гнатюка</a:t>
            </a:r>
            <a:r>
              <a:rPr lang="uk-UA" sz="2400" dirty="0"/>
              <a:t> відбулася </a:t>
            </a:r>
            <a:r>
              <a:rPr lang="en-US" sz="2400" dirty="0"/>
              <a:t>VIII </a:t>
            </a:r>
            <a:r>
              <a:rPr lang="uk-UA" sz="2400" dirty="0"/>
              <a:t>Всеукраїнська науково – практична інтернет – конференція.</a:t>
            </a:r>
          </a:p>
          <a:p>
            <a:pPr marL="0" indent="0">
              <a:buNone/>
            </a:pPr>
            <a:r>
              <a:rPr lang="uk-UA" sz="2400" dirty="0"/>
              <a:t>Тема: Актуальні проблеми та перспективи технологічної і професійної освіти. Викладачка нашої циклової комісії </a:t>
            </a:r>
            <a:r>
              <a:rPr lang="uk-UA" sz="2400" dirty="0" err="1"/>
              <a:t>Благадир</a:t>
            </a:r>
            <a:r>
              <a:rPr lang="uk-UA" sz="2400" dirty="0"/>
              <a:t> О.О. взяла участь з доповіддю на тему «Використання </a:t>
            </a:r>
            <a:r>
              <a:rPr lang="uk-UA" sz="2400" dirty="0" err="1"/>
              <a:t>компетенційного</a:t>
            </a:r>
            <a:r>
              <a:rPr lang="uk-UA" sz="2400" dirty="0"/>
              <a:t> підходу при підготовці фахового молодшого бакалавра із спеціальності 014 Середня освіта «Трудове навчання і технології»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38493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7"/>
            <a:ext cx="12192000" cy="6860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1025" y="2108200"/>
            <a:ext cx="5283200" cy="2946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В доповіді розкриті аспекти підготовки та розуміння </a:t>
            </a:r>
            <a:r>
              <a:rPr lang="uk-UA" dirty="0" err="1"/>
              <a:t>актуальностей</a:t>
            </a:r>
            <a:r>
              <a:rPr lang="uk-UA" dirty="0"/>
              <a:t> освітніх  тенденцій, проаналізовано чітко і послідовно суть </a:t>
            </a:r>
            <a:r>
              <a:rPr lang="uk-UA" dirty="0" err="1"/>
              <a:t>компетентнісного</a:t>
            </a:r>
            <a:r>
              <a:rPr lang="uk-UA" dirty="0"/>
              <a:t> підходу та його переваги, використання його як ефективного і перспективного у контексті підготовки майбутніх вчителів трудового навчання.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50" y="1261253"/>
            <a:ext cx="6671350" cy="46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6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49283" y="11265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7422" y="511629"/>
            <a:ext cx="7875451" cy="762000"/>
          </a:xfrm>
        </p:spPr>
        <p:txBody>
          <a:bodyPr>
            <a:normAutofit fontScale="90000"/>
          </a:bodyPr>
          <a:lstStyle/>
          <a:p>
            <a:r>
              <a:rPr lang="uk-UA" dirty="0"/>
              <a:t>На засіданнях циклової комісії психолого-педагогічних дисциплін члени ЦК: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331" y="1773993"/>
            <a:ext cx="10972800" cy="3200400"/>
          </a:xfrm>
        </p:spPr>
        <p:txBody>
          <a:bodyPr>
            <a:noAutofit/>
          </a:bodyPr>
          <a:lstStyle/>
          <a:p>
            <a:r>
              <a:rPr lang="uk-UA" sz="1800" dirty="0"/>
              <a:t>Розглядали питання про оновлення освітньо-професійних програм за спеціальностями 015 «Професійна освіта» та 014 «Середня освіта»</a:t>
            </a:r>
          </a:p>
          <a:p>
            <a:r>
              <a:rPr lang="uk-UA" sz="1800" dirty="0"/>
              <a:t>Розробляли робочі програми з предметів психолого – педагогічного циклу </a:t>
            </a:r>
          </a:p>
          <a:p>
            <a:r>
              <a:rPr lang="uk-UA" sz="1800" dirty="0"/>
              <a:t>Вдосконалювали методику викладання предметів </a:t>
            </a:r>
          </a:p>
          <a:p>
            <a:r>
              <a:rPr lang="uk-UA" sz="1800" dirty="0"/>
              <a:t>Відвідували відкриті заняття та обмінювалися педагогічним досвідом</a:t>
            </a:r>
          </a:p>
          <a:p>
            <a:r>
              <a:rPr lang="uk-UA" sz="1800" dirty="0"/>
              <a:t>Підвищували рівень цифрової компетентності з використанням освітніх платформ</a:t>
            </a:r>
          </a:p>
          <a:p>
            <a:r>
              <a:rPr lang="uk-UA" sz="1800" dirty="0"/>
              <a:t>Брали участь у профорієнтаційній роботі</a:t>
            </a:r>
          </a:p>
          <a:p>
            <a:r>
              <a:rPr lang="uk-UA" sz="1800" dirty="0"/>
              <a:t>Працювали над покращенням матеріально – технічного забезпечення</a:t>
            </a:r>
          </a:p>
          <a:p>
            <a:r>
              <a:rPr lang="uk-UA" sz="1800" dirty="0"/>
              <a:t>Поновлювали матеріали до комплексів методичного забезпечення предметів</a:t>
            </a:r>
          </a:p>
          <a:p>
            <a:r>
              <a:rPr lang="uk-UA" sz="1800" dirty="0"/>
              <a:t>Обговорювали, затверджували та вносили зміни у тематику курсових </a:t>
            </a:r>
            <a:r>
              <a:rPr lang="uk-UA" sz="1800" dirty="0" err="1"/>
              <a:t>проєктів</a:t>
            </a:r>
            <a:endParaRPr lang="uk-UA" sz="1800" dirty="0"/>
          </a:p>
          <a:p>
            <a:r>
              <a:rPr lang="uk-UA" sz="1800" dirty="0"/>
              <a:t>Обговорювали та аналізували інформацію з курсів підвищення кваліфікації </a:t>
            </a:r>
          </a:p>
          <a:p>
            <a:r>
              <a:rPr lang="uk-UA" sz="1800" dirty="0"/>
              <a:t>Брали участь у Всеукраїнському конкурсі «Педагогічний Оскар» в номінації  «Комплексне методичне забезпечення предмету»  (Кушляк О.Б.)</a:t>
            </a:r>
          </a:p>
          <a:p>
            <a:r>
              <a:rPr lang="uk-UA" sz="1800" dirty="0"/>
              <a:t>Розробляли тестові завдання з предмету ОМПН для моніторингу знань здобувачів освіти (Левицька Н.Г.)</a:t>
            </a:r>
          </a:p>
          <a:p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4445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64092"/>
            <a:ext cx="4114800" cy="5821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82600"/>
            <a:ext cx="4134350" cy="59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5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"/>
            <a:ext cx="6856562" cy="6856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3200" y="279400"/>
            <a:ext cx="9702800" cy="3017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933" b="1" dirty="0"/>
              <a:t>Проводили тиждень психолого – педагогічних дисциплін </a:t>
            </a:r>
            <a:endParaRPr lang="ru-RU" sz="2933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571" y="1321525"/>
            <a:ext cx="3860800" cy="502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019" y="3574671"/>
            <a:ext cx="4746981" cy="32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63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23893" y="0"/>
            <a:ext cx="7368107" cy="6986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0" y="177800"/>
            <a:ext cx="10160000" cy="762000"/>
          </a:xfrm>
        </p:spPr>
        <p:txBody>
          <a:bodyPr>
            <a:normAutofit/>
          </a:bodyPr>
          <a:lstStyle/>
          <a:p>
            <a:r>
              <a:rPr lang="uk-UA" b="1" dirty="0"/>
              <a:t>Проходили курси підвищення кваліфікації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580" y="1143000"/>
            <a:ext cx="11084767" cy="5328139"/>
          </a:xfrm>
        </p:spPr>
        <p:txBody>
          <a:bodyPr>
            <a:normAutofit fontScale="92500" lnSpcReduction="10000"/>
          </a:bodyPr>
          <a:lstStyle/>
          <a:p>
            <a:r>
              <a:rPr lang="uk-UA" sz="2200" dirty="0"/>
              <a:t>«Психологічна підтримка учасників освітнього процесу в умовах війни. Менеджмент і лідерство (</a:t>
            </a:r>
            <a:r>
              <a:rPr lang="uk-UA" sz="2200" dirty="0" err="1"/>
              <a:t>Бобела</a:t>
            </a:r>
            <a:r>
              <a:rPr lang="uk-UA" sz="2200" dirty="0"/>
              <a:t> Н.М., </a:t>
            </a:r>
            <a:r>
              <a:rPr lang="uk-UA" sz="2200" dirty="0" err="1"/>
              <a:t>Кушляк</a:t>
            </a:r>
            <a:r>
              <a:rPr lang="uk-UA" sz="2200" dirty="0"/>
              <a:t> О.Б.)</a:t>
            </a:r>
          </a:p>
          <a:p>
            <a:r>
              <a:rPr lang="uk-UA" sz="2200" dirty="0"/>
              <a:t>«Захист прав людей з інвалідністю» (</a:t>
            </a:r>
            <a:r>
              <a:rPr lang="uk-UA" sz="2200" dirty="0" err="1"/>
              <a:t>Кушляк</a:t>
            </a:r>
            <a:r>
              <a:rPr lang="uk-UA" sz="2200" dirty="0"/>
              <a:t> О.Б., Левицька Н.Г., </a:t>
            </a:r>
            <a:r>
              <a:rPr lang="uk-UA" sz="2200" dirty="0" err="1"/>
              <a:t>Федоранчак</a:t>
            </a:r>
            <a:r>
              <a:rPr lang="uk-UA" sz="2200" dirty="0"/>
              <a:t> У.Я., Біль Д.С.)</a:t>
            </a:r>
          </a:p>
          <a:p>
            <a:r>
              <a:rPr lang="uk-UA" sz="2200" dirty="0"/>
              <a:t>«Педагогічна </a:t>
            </a:r>
            <a:r>
              <a:rPr lang="uk-UA" sz="2200" dirty="0" err="1"/>
              <a:t>інноватика</a:t>
            </a:r>
            <a:r>
              <a:rPr lang="uk-UA" sz="2200" dirty="0"/>
              <a:t> та інноваційні процеси у закладах професійної освіти» (Біль Д.С., Левицька Н.Г., </a:t>
            </a:r>
            <a:r>
              <a:rPr lang="uk-UA" sz="2200" dirty="0" err="1"/>
              <a:t>Захарук</a:t>
            </a:r>
            <a:r>
              <a:rPr lang="uk-UA" sz="2200" dirty="0"/>
              <a:t> О.В.)</a:t>
            </a:r>
          </a:p>
          <a:p>
            <a:r>
              <a:rPr lang="uk-UA" sz="2200" dirty="0"/>
              <a:t>«Цифрова безпека для освітян» (</a:t>
            </a:r>
            <a:r>
              <a:rPr lang="uk-UA" sz="2200" dirty="0" err="1"/>
              <a:t>Благодир</a:t>
            </a:r>
            <a:r>
              <a:rPr lang="uk-UA" sz="2200" dirty="0"/>
              <a:t> О.О.)</a:t>
            </a:r>
          </a:p>
          <a:p>
            <a:r>
              <a:rPr lang="uk-UA" sz="2200" dirty="0"/>
              <a:t>«Створюйте інтерактивні уроки» (Благодир О.О.)</a:t>
            </a:r>
          </a:p>
          <a:p>
            <a:r>
              <a:rPr lang="uk-UA" sz="2200" dirty="0"/>
              <a:t>«Безпека дітей та молоді в інтернеті» (</a:t>
            </a:r>
            <a:r>
              <a:rPr lang="uk-UA" sz="2200" dirty="0" err="1"/>
              <a:t>Благодир</a:t>
            </a:r>
            <a:r>
              <a:rPr lang="uk-UA" sz="2200" dirty="0"/>
              <a:t> О.О.)</a:t>
            </a:r>
          </a:p>
          <a:p>
            <a:r>
              <a:rPr lang="uk-UA" sz="2200" dirty="0"/>
              <a:t>«Академічна доброчесність» (Левицька Н.Г., </a:t>
            </a:r>
            <a:r>
              <a:rPr lang="uk-UA" sz="2200" dirty="0" err="1"/>
              <a:t>Благодир</a:t>
            </a:r>
            <a:r>
              <a:rPr lang="uk-UA" sz="2200" dirty="0"/>
              <a:t> О.О.)</a:t>
            </a:r>
          </a:p>
          <a:p>
            <a:r>
              <a:rPr lang="uk-UA" sz="2200" dirty="0"/>
              <a:t>«Аналізуйте та управляйте освітнім процесом» (</a:t>
            </a:r>
            <a:r>
              <a:rPr lang="uk-UA" sz="2200" dirty="0" err="1"/>
              <a:t>Благодир</a:t>
            </a:r>
            <a:r>
              <a:rPr lang="uk-UA" sz="2200" dirty="0"/>
              <a:t> О.О.)</a:t>
            </a:r>
          </a:p>
          <a:p>
            <a:r>
              <a:rPr lang="uk-UA" sz="2200" dirty="0"/>
              <a:t>«Актуальні проблеми та перспективи технологічної і професійної освіти» (</a:t>
            </a:r>
            <a:r>
              <a:rPr lang="uk-UA" sz="2200" dirty="0" err="1"/>
              <a:t>Благодир</a:t>
            </a:r>
            <a:r>
              <a:rPr lang="uk-UA" sz="2200" dirty="0"/>
              <a:t> О.О.)</a:t>
            </a:r>
          </a:p>
          <a:p>
            <a:r>
              <a:rPr lang="uk-UA" sz="2200" dirty="0"/>
              <a:t>«Підвищення кваліфікації педагогічних працівників: нові вимоги і можливості» (</a:t>
            </a:r>
            <a:r>
              <a:rPr lang="uk-UA" sz="2200" dirty="0" err="1"/>
              <a:t>Лебедевич</a:t>
            </a:r>
            <a:r>
              <a:rPr lang="uk-UA" sz="2200" dirty="0"/>
              <a:t> Е.С., </a:t>
            </a:r>
            <a:r>
              <a:rPr lang="uk-UA" sz="2200" dirty="0" err="1"/>
              <a:t>Бобела</a:t>
            </a:r>
            <a:r>
              <a:rPr lang="uk-UA" sz="2200" dirty="0"/>
              <a:t> Н.М.)</a:t>
            </a:r>
          </a:p>
          <a:p>
            <a:r>
              <a:rPr lang="uk-UA" sz="2200" dirty="0"/>
              <a:t>«Фахова </a:t>
            </a:r>
            <a:r>
              <a:rPr lang="uk-UA" sz="2200" dirty="0" err="1"/>
              <a:t>передвища</a:t>
            </a:r>
            <a:r>
              <a:rPr lang="uk-UA" sz="2200" dirty="0"/>
              <a:t> і професійна освіта: теорія, методика і практика» (</a:t>
            </a:r>
            <a:r>
              <a:rPr lang="uk-UA" sz="2200" dirty="0" err="1"/>
              <a:t>Кушляк</a:t>
            </a:r>
            <a:r>
              <a:rPr lang="uk-UA" sz="2200" dirty="0"/>
              <a:t> О.Б)</a:t>
            </a:r>
          </a:p>
          <a:p>
            <a:r>
              <a:rPr lang="uk-UA" sz="2200" dirty="0"/>
              <a:t>«Протидія та попередження булінгу (цькуванню) в закладах освіти» (Бобела Н.М.)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96686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7"/>
            <a:ext cx="12192000" cy="6860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184" y="672123"/>
            <a:ext cx="9302094" cy="762000"/>
          </a:xfrm>
        </p:spPr>
        <p:txBody>
          <a:bodyPr>
            <a:normAutofit fontScale="90000"/>
          </a:bodyPr>
          <a:lstStyle/>
          <a:p>
            <a:r>
              <a:rPr lang="uk-UA" dirty="0"/>
              <a:t>Захист педагогічної практики здобувачів освіти спеціальності 014 «Середня освіта. Трудове навчання. Технології»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633" y="2637407"/>
            <a:ext cx="6556447" cy="30173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- 20 березня викладачка предмету «Педагогіка» і методистка практики О.Б. </a:t>
            </a:r>
            <a:r>
              <a:rPr lang="uk-UA" dirty="0" err="1"/>
              <a:t>Кушляк</a:t>
            </a:r>
            <a:r>
              <a:rPr lang="uk-UA" dirty="0"/>
              <a:t> провела захист практики в групі 4 – Т. Під час проходження практики студенти мали змогу випробувати себе, зробити перший крок до самореалізації у майбутній педагогічній діяльності. </a:t>
            </a:r>
          </a:p>
          <a:p>
            <a:pPr marL="0" indent="0">
              <a:buNone/>
            </a:pPr>
            <a:r>
              <a:rPr lang="uk-UA" dirty="0"/>
              <a:t>- Програма практики складалася із підготовки і проведення уроків та організаційно – виховної роботи з учнями.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1" y="2174204"/>
            <a:ext cx="4803831" cy="36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2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82" y="1257183"/>
            <a:ext cx="5486400" cy="301730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uk-UA" sz="2000" dirty="0"/>
              <a:t>Варто зазначити особистісно – індивідуальне зростання кожного студента – практиканта, прагнення вдосконалюватися та вміння на практиці застосовувати знання , набуття досвіду організації навчальної діяльності, стимулювання та розвиток пізнавальної активності, взаємодії з учнями. Все це завдяки праці та настановам  викладачів предметів психолого-педагогічної та професійної підготовки</a:t>
            </a:r>
          </a:p>
          <a:p>
            <a:pPr>
              <a:buFontTx/>
              <a:buChar char="-"/>
            </a:pPr>
            <a:r>
              <a:rPr lang="uk-UA" sz="2000" dirty="0"/>
              <a:t>Під час захисту обговорили педагогічні ситуації, аналізували пріоритети і проблеми освіти ліцеїв та гімназій, дискутували про якості особистості вчителя у сучасних умовах.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026" y="3356059"/>
            <a:ext cx="2511362" cy="3348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755" y="951442"/>
            <a:ext cx="2641124" cy="35214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679" y="155236"/>
            <a:ext cx="2285524" cy="30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50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0" y="4749800"/>
            <a:ext cx="7575550" cy="3017309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- Поділилися враженнями від свого першого професійного досвіду, усвідомлено розуміли та пояснювали практичне призначення професії.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5290809" cy="3971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279400"/>
            <a:ext cx="3962400" cy="2965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0" y="3429000"/>
            <a:ext cx="2284166" cy="30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7"/>
            <a:ext cx="12192000" cy="6860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159000"/>
            <a:ext cx="5486400" cy="3017309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13 травня викладач Левицька Н.Г. із групами спеціальності 015 Професійна освіта провела захист курсового проєкту з предмету ОМПН. Захист курсового </a:t>
            </a:r>
            <a:r>
              <a:rPr lang="uk-UA" dirty="0" err="1"/>
              <a:t>проєкту</a:t>
            </a:r>
            <a:r>
              <a:rPr lang="uk-UA" dirty="0"/>
              <a:t> продемонстрував знання та навики студентів з обраних теми, студенти аргументували свої висновки та відповідали на запитання.</a:t>
            </a:r>
          </a:p>
          <a:p>
            <a:pPr marL="0" indent="0">
              <a:buNone/>
            </a:pPr>
            <a:r>
              <a:rPr lang="uk-UA" dirty="0"/>
              <a:t>Метою захисту курсового </a:t>
            </a:r>
            <a:r>
              <a:rPr lang="uk-UA" dirty="0" err="1"/>
              <a:t>проєкту</a:t>
            </a:r>
            <a:r>
              <a:rPr lang="uk-UA" dirty="0"/>
              <a:t> було:</a:t>
            </a:r>
          </a:p>
          <a:p>
            <a:pPr>
              <a:buFontTx/>
              <a:buChar char="-"/>
            </a:pPr>
            <a:r>
              <a:rPr lang="uk-UA" dirty="0"/>
              <a:t>поглибити знання і розширити розуміння предмету</a:t>
            </a:r>
          </a:p>
          <a:p>
            <a:pPr>
              <a:buFontTx/>
              <a:buChar char="-"/>
            </a:pPr>
            <a:r>
              <a:rPr lang="uk-UA" dirty="0"/>
              <a:t>розвинути і вдосконалити навички аналізу, критичного мислення </a:t>
            </a:r>
          </a:p>
          <a:p>
            <a:pPr>
              <a:buFontTx/>
              <a:buChar char="-"/>
            </a:pPr>
            <a:r>
              <a:rPr lang="uk-UA" dirty="0"/>
              <a:t>продемонструвати професійні компетентності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796" y="3327400"/>
            <a:ext cx="2554137" cy="3405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362206"/>
            <a:ext cx="3550355" cy="266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865" y="183092"/>
            <a:ext cx="2265745" cy="302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42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745</Words>
  <Application>Microsoft Office PowerPoint</Application>
  <PresentationFormat>Широкоэкранный</PresentationFormat>
  <Paragraphs>43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Mistral</vt:lpstr>
      <vt:lpstr>Тема Office</vt:lpstr>
      <vt:lpstr>Звіт про роботу викладачів циклової комісії психолого – педагогічних дисциплін за 2023 – 2024 н.р.</vt:lpstr>
      <vt:lpstr>На засіданнях циклової комісії психолого-педагогічних дисциплін члени ЦК:</vt:lpstr>
      <vt:lpstr>Презентация PowerPoint</vt:lpstr>
      <vt:lpstr>Презентация PowerPoint</vt:lpstr>
      <vt:lpstr>Проходили курси підвищення кваліфікації</vt:lpstr>
      <vt:lpstr>Захист педагогічної практики здобувачів освіти спеціальності 014 «Середня освіта. Трудове навчання. Технології»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викладачів циклової комісії психолого – педагогічних дисциплін  2023 – 2024 н.р.</dc:title>
  <dc:creator>HOME</dc:creator>
  <cp:lastModifiedBy>kipfk</cp:lastModifiedBy>
  <cp:revision>8</cp:revision>
  <dcterms:created xsi:type="dcterms:W3CDTF">2024-09-09T05:46:14Z</dcterms:created>
  <dcterms:modified xsi:type="dcterms:W3CDTF">2024-09-11T06:46:54Z</dcterms:modified>
</cp:coreProperties>
</file>